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57"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85" autoAdjust="0"/>
    <p:restoredTop sz="94660"/>
  </p:normalViewPr>
  <p:slideViewPr>
    <p:cSldViewPr snapToGrid="0">
      <p:cViewPr varScale="1">
        <p:scale>
          <a:sx n="72" d="100"/>
          <a:sy n="72" d="100"/>
        </p:scale>
        <p:origin x="67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8/27/2020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48143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8/27/2020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675193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8/27/2020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31075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8/27/2020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8895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8/27/2020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2777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8/27/2020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0786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8/27/2020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54646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8/27/2020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5345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8/27/2020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59401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8/27/2020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99604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8/27/2020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323494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8/27/2020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30659483"/>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A79A136-5721-4C5D-830A-878F6BA78B2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1661699"/>
            <a:ext cx="3703320" cy="94997"/>
          </a:xfrm>
          <a:prstGeom prst="rect">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45E6C9CD-9938-4423-936B-5C383EDE76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1661699"/>
            <a:ext cx="3703320" cy="94997"/>
          </a:xfrm>
          <a:prstGeom prst="rect">
            <a:avLst/>
          </a:prstGeom>
          <a:solidFill>
            <a:srgbClr val="B16EEE">
              <a:alpha val="40000"/>
            </a:srgb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14">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1817914"/>
            <a:ext cx="3702134" cy="3378388"/>
          </a:xfrm>
          <a:prstGeom prst="rect">
            <a:avLst/>
          </a:prstGeom>
          <a:solidFill>
            <a:schemeClr val="tx1">
              <a:alpha val="50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3" name="Rectangle 16">
            <a:extLst>
              <a:ext uri="{FF2B5EF4-FFF2-40B4-BE49-F238E27FC236}">
                <a16:creationId xmlns:a16="http://schemas.microsoft.com/office/drawing/2014/main" id="{26D1B40F-5D7A-414C-A415-EF39FE779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1817914"/>
            <a:ext cx="3702134" cy="3378388"/>
          </a:xfrm>
          <a:prstGeom prst="rect">
            <a:avLst/>
          </a:prstGeom>
          <a:solidFill>
            <a:srgbClr val="B16EEE">
              <a:alpha val="40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694AF7D-1483-431E-986A-45B16C383EEE}"/>
              </a:ext>
            </a:extLst>
          </p:cNvPr>
          <p:cNvSpPr>
            <a:spLocks noGrp="1"/>
          </p:cNvSpPr>
          <p:nvPr>
            <p:ph type="ctrTitle"/>
          </p:nvPr>
        </p:nvSpPr>
        <p:spPr>
          <a:xfrm>
            <a:off x="752698" y="1817914"/>
            <a:ext cx="3703320" cy="1902164"/>
          </a:xfrm>
        </p:spPr>
        <p:txBody>
          <a:bodyPr>
            <a:normAutofit fontScale="90000"/>
          </a:bodyPr>
          <a:lstStyle/>
          <a:p>
            <a:r>
              <a:rPr lang="en-IN" dirty="0">
                <a:solidFill>
                  <a:schemeClr val="accent4">
                    <a:lumMod val="60000"/>
                    <a:lumOff val="40000"/>
                  </a:schemeClr>
                </a:solidFill>
                <a:latin typeface="Bodoni MT" panose="02070603080606020203" pitchFamily="18" charset="0"/>
                <a:cs typeface="Adobe Gurmukhi" panose="01010101010101010101" pitchFamily="50" charset="0"/>
              </a:rPr>
              <a:t>CUSTOMER SEGMENTATION USING K-MEANS CLUSTERING</a:t>
            </a:r>
          </a:p>
        </p:txBody>
      </p:sp>
      <p:sp>
        <p:nvSpPr>
          <p:cNvPr id="3" name="Subtitle 2">
            <a:extLst>
              <a:ext uri="{FF2B5EF4-FFF2-40B4-BE49-F238E27FC236}">
                <a16:creationId xmlns:a16="http://schemas.microsoft.com/office/drawing/2014/main" id="{45EDF490-8D8D-4B1E-B42E-99E0AA7AC3FE}"/>
              </a:ext>
            </a:extLst>
          </p:cNvPr>
          <p:cNvSpPr>
            <a:spLocks noGrp="1"/>
          </p:cNvSpPr>
          <p:nvPr>
            <p:ph type="subTitle" idx="1"/>
          </p:nvPr>
        </p:nvSpPr>
        <p:spPr>
          <a:xfrm>
            <a:off x="898324" y="3781296"/>
            <a:ext cx="3412067" cy="1046304"/>
          </a:xfrm>
        </p:spPr>
        <p:txBody>
          <a:bodyPr>
            <a:normAutofit fontScale="92500" lnSpcReduction="20000"/>
          </a:bodyPr>
          <a:lstStyle/>
          <a:p>
            <a:r>
              <a:rPr lang="en-IN" sz="2000" dirty="0">
                <a:solidFill>
                  <a:schemeClr val="accent4">
                    <a:lumMod val="20000"/>
                    <a:lumOff val="80000"/>
                  </a:schemeClr>
                </a:solidFill>
                <a:latin typeface="Bodoni MT" panose="02070603080606020203" pitchFamily="18" charset="0"/>
              </a:rPr>
              <a:t>DONE BY : SYED ALEEM</a:t>
            </a:r>
          </a:p>
          <a:p>
            <a:r>
              <a:rPr lang="en-IN" sz="2000" dirty="0">
                <a:solidFill>
                  <a:schemeClr val="accent4">
                    <a:lumMod val="20000"/>
                    <a:lumOff val="80000"/>
                  </a:schemeClr>
                </a:solidFill>
                <a:latin typeface="Bodoni MT" panose="02070603080606020203" pitchFamily="18" charset="0"/>
              </a:rPr>
              <a:t>INSTITUTE : EXPOSYS 					DATA LABS</a:t>
            </a:r>
          </a:p>
        </p:txBody>
      </p:sp>
    </p:spTree>
    <p:extLst>
      <p:ext uri="{BB962C8B-B14F-4D97-AF65-F5344CB8AC3E}">
        <p14:creationId xmlns:p14="http://schemas.microsoft.com/office/powerpoint/2010/main" val="1105056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273A9-8C8F-4315-9394-568474237EB6}"/>
              </a:ext>
            </a:extLst>
          </p:cNvPr>
          <p:cNvSpPr>
            <a:spLocks noGrp="1"/>
          </p:cNvSpPr>
          <p:nvPr>
            <p:ph type="title"/>
          </p:nvPr>
        </p:nvSpPr>
        <p:spPr/>
        <p:txBody>
          <a:bodyPr>
            <a:normAutofit/>
          </a:bodyPr>
          <a:lstStyle/>
          <a:p>
            <a:r>
              <a:rPr lang="en-IN" sz="2500" b="1" dirty="0">
                <a:solidFill>
                  <a:schemeClr val="tx1"/>
                </a:solidFill>
                <a:latin typeface="Times New Roman" panose="02020603050405020304" pitchFamily="18" charset="0"/>
                <a:cs typeface="Times New Roman" panose="02020603050405020304" pitchFamily="18" charset="0"/>
              </a:rPr>
              <a:t>THE ELBOW METHOD</a:t>
            </a:r>
          </a:p>
        </p:txBody>
      </p:sp>
      <p:pic>
        <p:nvPicPr>
          <p:cNvPr id="8" name="Content Placeholder 7">
            <a:extLst>
              <a:ext uri="{FF2B5EF4-FFF2-40B4-BE49-F238E27FC236}">
                <a16:creationId xmlns:a16="http://schemas.microsoft.com/office/drawing/2014/main" id="{B9CC002C-F233-48DC-B121-FCE378B5533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5968617" y="2228003"/>
            <a:ext cx="5123452" cy="3633787"/>
          </a:xfrm>
        </p:spPr>
      </p:pic>
      <p:sp>
        <p:nvSpPr>
          <p:cNvPr id="9" name="Content Placeholder 8">
            <a:extLst>
              <a:ext uri="{FF2B5EF4-FFF2-40B4-BE49-F238E27FC236}">
                <a16:creationId xmlns:a16="http://schemas.microsoft.com/office/drawing/2014/main" id="{1B9E8581-77CB-4B7A-A446-06479B03085B}"/>
              </a:ext>
            </a:extLst>
          </p:cNvPr>
          <p:cNvSpPr>
            <a:spLocks noGrp="1"/>
          </p:cNvSpPr>
          <p:nvPr>
            <p:ph sz="half" idx="2"/>
          </p:nvPr>
        </p:nvSpPr>
        <p:spPr>
          <a:xfrm>
            <a:off x="581193" y="2228003"/>
            <a:ext cx="5194769" cy="3633047"/>
          </a:xfrm>
        </p:spPr>
        <p:txBody>
          <a:bodyPr/>
          <a:lstStyle/>
          <a:p>
            <a:pPr algn="just"/>
            <a:r>
              <a:rPr lang="en-IN" b="0" i="0" dirty="0">
                <a:solidFill>
                  <a:schemeClr val="tx1"/>
                </a:solidFill>
                <a:effectLst/>
                <a:latin typeface="Times New Roman" panose="02020603050405020304" pitchFamily="18" charset="0"/>
                <a:cs typeface="Times New Roman" panose="02020603050405020304" pitchFamily="18" charset="0"/>
              </a:rPr>
              <a:t>The </a:t>
            </a:r>
            <a:r>
              <a:rPr lang="en-IN" b="1" i="0" dirty="0">
                <a:solidFill>
                  <a:schemeClr val="tx1"/>
                </a:solidFill>
                <a:effectLst/>
                <a:latin typeface="Times New Roman" panose="02020603050405020304" pitchFamily="18" charset="0"/>
                <a:cs typeface="Times New Roman" panose="02020603050405020304" pitchFamily="18" charset="0"/>
              </a:rPr>
              <a:t>elbow method</a:t>
            </a:r>
            <a:r>
              <a:rPr lang="en-IN" b="0" i="0" dirty="0">
                <a:solidFill>
                  <a:schemeClr val="tx1"/>
                </a:solidFill>
                <a:effectLst/>
                <a:latin typeface="Times New Roman" panose="02020603050405020304" pitchFamily="18" charset="0"/>
                <a:cs typeface="Times New Roman" panose="02020603050405020304" pitchFamily="18" charset="0"/>
              </a:rPr>
              <a:t> runs </a:t>
            </a:r>
            <a:r>
              <a:rPr lang="en-IN" b="1" i="0" dirty="0">
                <a:solidFill>
                  <a:schemeClr val="tx1"/>
                </a:solidFill>
                <a:effectLst/>
                <a:latin typeface="Times New Roman" panose="02020603050405020304" pitchFamily="18" charset="0"/>
                <a:cs typeface="Times New Roman" panose="02020603050405020304" pitchFamily="18" charset="0"/>
              </a:rPr>
              <a:t>k</a:t>
            </a:r>
            <a:r>
              <a:rPr lang="en-IN" b="0" i="0" dirty="0">
                <a:solidFill>
                  <a:schemeClr val="tx1"/>
                </a:solidFill>
                <a:effectLst/>
                <a:latin typeface="Times New Roman" panose="02020603050405020304" pitchFamily="18" charset="0"/>
                <a:cs typeface="Times New Roman" panose="02020603050405020304" pitchFamily="18" charset="0"/>
              </a:rPr>
              <a:t>-</a:t>
            </a:r>
            <a:r>
              <a:rPr lang="en-IN" b="1" i="0" dirty="0">
                <a:solidFill>
                  <a:schemeClr val="tx1"/>
                </a:solidFill>
                <a:effectLst/>
                <a:latin typeface="Times New Roman" panose="02020603050405020304" pitchFamily="18" charset="0"/>
                <a:cs typeface="Times New Roman" panose="02020603050405020304" pitchFamily="18" charset="0"/>
              </a:rPr>
              <a:t>means</a:t>
            </a:r>
            <a:r>
              <a:rPr lang="en-IN" b="0" i="0" dirty="0">
                <a:solidFill>
                  <a:schemeClr val="tx1"/>
                </a:solidFill>
                <a:effectLst/>
                <a:latin typeface="Times New Roman" panose="02020603050405020304" pitchFamily="18" charset="0"/>
                <a:cs typeface="Times New Roman" panose="02020603050405020304" pitchFamily="18" charset="0"/>
              </a:rPr>
              <a:t> clustering on the dataset for a range of values for </a:t>
            </a:r>
            <a:r>
              <a:rPr lang="en-IN" b="1" i="0" dirty="0">
                <a:solidFill>
                  <a:schemeClr val="tx1"/>
                </a:solidFill>
                <a:effectLst/>
                <a:latin typeface="Times New Roman" panose="02020603050405020304" pitchFamily="18" charset="0"/>
                <a:cs typeface="Times New Roman" panose="02020603050405020304" pitchFamily="18" charset="0"/>
              </a:rPr>
              <a:t>k</a:t>
            </a:r>
            <a:r>
              <a:rPr lang="en-IN" b="0" i="0" dirty="0">
                <a:solidFill>
                  <a:schemeClr val="tx1"/>
                </a:solidFill>
                <a:effectLst/>
                <a:latin typeface="Times New Roman" panose="02020603050405020304" pitchFamily="18" charset="0"/>
                <a:cs typeface="Times New Roman" panose="02020603050405020304" pitchFamily="18" charset="0"/>
              </a:rPr>
              <a:t> (say from 1-10) and then for each value of </a:t>
            </a:r>
            <a:r>
              <a:rPr lang="en-IN" b="1" i="0" dirty="0">
                <a:solidFill>
                  <a:schemeClr val="tx1"/>
                </a:solidFill>
                <a:effectLst/>
                <a:latin typeface="Times New Roman" panose="02020603050405020304" pitchFamily="18" charset="0"/>
                <a:cs typeface="Times New Roman" panose="02020603050405020304" pitchFamily="18" charset="0"/>
              </a:rPr>
              <a:t>k</a:t>
            </a:r>
            <a:r>
              <a:rPr lang="en-IN" b="0" i="0" dirty="0">
                <a:solidFill>
                  <a:schemeClr val="tx1"/>
                </a:solidFill>
                <a:effectLst/>
                <a:latin typeface="Times New Roman" panose="02020603050405020304" pitchFamily="18" charset="0"/>
                <a:cs typeface="Times New Roman" panose="02020603050405020304" pitchFamily="18" charset="0"/>
              </a:rPr>
              <a:t> computes an average score for all clusters. </a:t>
            </a:r>
          </a:p>
          <a:p>
            <a:pPr algn="just"/>
            <a:r>
              <a:rPr lang="en-IN" b="0" i="0" dirty="0">
                <a:solidFill>
                  <a:schemeClr val="tx1"/>
                </a:solidFill>
                <a:effectLst/>
                <a:latin typeface="Times New Roman" panose="02020603050405020304" pitchFamily="18" charset="0"/>
                <a:cs typeface="Times New Roman" panose="02020603050405020304" pitchFamily="18" charset="0"/>
              </a:rPr>
              <a:t>By default, the distortion score is computed, the sum of square distances from each point to its assigned center.</a:t>
            </a: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1732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89583-9B9E-4ADA-A68C-97EDE2E13C0E}"/>
              </a:ext>
            </a:extLst>
          </p:cNvPr>
          <p:cNvSpPr>
            <a:spLocks noGrp="1"/>
          </p:cNvSpPr>
          <p:nvPr>
            <p:ph type="title"/>
          </p:nvPr>
        </p:nvSpPr>
        <p:spPr/>
        <p:txBody>
          <a:bodyPr>
            <a:normAutofit/>
          </a:bodyPr>
          <a:lstStyle/>
          <a:p>
            <a:r>
              <a:rPr lang="en-IN" sz="2500" b="1" dirty="0">
                <a:solidFill>
                  <a:schemeClr val="tx1"/>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8EF11E88-6ACD-4794-BE21-79330650780C}"/>
              </a:ext>
            </a:extLst>
          </p:cNvPr>
          <p:cNvSpPr>
            <a:spLocks noGrp="1"/>
          </p:cNvSpPr>
          <p:nvPr>
            <p:ph idx="1"/>
          </p:nvPr>
        </p:nvSpPr>
        <p:spPr>
          <a:xfrm>
            <a:off x="581192" y="2022812"/>
            <a:ext cx="9039885" cy="3634486"/>
          </a:xfrm>
        </p:spPr>
        <p:txBody>
          <a:bodyPr/>
          <a:lstStyle/>
          <a:p>
            <a:pPr algn="just"/>
            <a:r>
              <a:rPr lang="en-IN"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K means clustering is one of the most popular clustering algorithms and usually the first thing practitioners apply when solving clustering tasks to get an idea of the structure of the dataset. The goal of K means is to group data points into distinct non-overlapping subgroups. One of the major application of K means clustering is segmentation of customers to get a better understanding of them which in turn could be used to increase the revenue of the company.</a:t>
            </a:r>
          </a:p>
          <a:p>
            <a:pPr algn="just"/>
            <a:endParaRPr lang="en-IN" dirty="0"/>
          </a:p>
        </p:txBody>
      </p:sp>
    </p:spTree>
    <p:extLst>
      <p:ext uri="{BB962C8B-B14F-4D97-AF65-F5344CB8AC3E}">
        <p14:creationId xmlns:p14="http://schemas.microsoft.com/office/powerpoint/2010/main" val="1904475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25AC3-CDBD-4BA6-8199-AA4C19D46DD1}"/>
              </a:ext>
            </a:extLst>
          </p:cNvPr>
          <p:cNvSpPr>
            <a:spLocks noGrp="1"/>
          </p:cNvSpPr>
          <p:nvPr>
            <p:ph type="title"/>
          </p:nvPr>
        </p:nvSpPr>
        <p:spPr>
          <a:xfrm>
            <a:off x="581192" y="702156"/>
            <a:ext cx="11029616" cy="1033879"/>
          </a:xfrm>
        </p:spPr>
        <p:txBody>
          <a:bodyPr>
            <a:normAutofit/>
          </a:bodyPr>
          <a:lstStyle/>
          <a:p>
            <a:pPr algn="ctr"/>
            <a:r>
              <a:rPr lang="en-IN" sz="3600" dirty="0">
                <a:solidFill>
                  <a:schemeClr val="tx1"/>
                </a:solidFill>
                <a:latin typeface="Times New Roman" panose="02020603050405020304" pitchFamily="18" charset="0"/>
                <a:cs typeface="Times New Roman" panose="02020603050405020304" pitchFamily="18" charset="0"/>
              </a:rPr>
              <a:t>CONTENTS</a:t>
            </a:r>
          </a:p>
        </p:txBody>
      </p:sp>
      <p:sp>
        <p:nvSpPr>
          <p:cNvPr id="3" name="Content Placeholder 2">
            <a:extLst>
              <a:ext uri="{FF2B5EF4-FFF2-40B4-BE49-F238E27FC236}">
                <a16:creationId xmlns:a16="http://schemas.microsoft.com/office/drawing/2014/main" id="{496F541C-C8BD-412C-98F2-0470D5B497B4}"/>
              </a:ext>
            </a:extLst>
          </p:cNvPr>
          <p:cNvSpPr>
            <a:spLocks noGrp="1"/>
          </p:cNvSpPr>
          <p:nvPr>
            <p:ph idx="1"/>
          </p:nvPr>
        </p:nvSpPr>
        <p:spPr>
          <a:xfrm>
            <a:off x="581192" y="2014330"/>
            <a:ext cx="11029615" cy="3961020"/>
          </a:xfrm>
        </p:spPr>
        <p:txBody>
          <a:bodyPr>
            <a:normAutofit/>
          </a:bodyPr>
          <a:lstStyle/>
          <a:p>
            <a:pPr marL="342900" indent="-3429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INTRODUCTION</a:t>
            </a:r>
          </a:p>
          <a:p>
            <a:pPr marL="342900" indent="-3429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SEGMENTATION IS AN ONGOING PROCESS TO MANAGE THE CUSTOMER BASE</a:t>
            </a:r>
          </a:p>
          <a:p>
            <a:pPr marL="342900" indent="-3429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NEED OF CUSTOMER SEGMENTATION</a:t>
            </a:r>
          </a:p>
          <a:p>
            <a:pPr marL="342900" indent="-3429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K-MEANS CLUSTERING</a:t>
            </a:r>
          </a:p>
          <a:p>
            <a:pPr marL="342900" indent="-3429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WHAT K-MEANS DOES</a:t>
            </a:r>
          </a:p>
          <a:p>
            <a:pPr marL="342900" indent="-3429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STEPS OF K-MEANS CLUSTERING</a:t>
            </a:r>
          </a:p>
          <a:p>
            <a:pPr marL="342900" indent="-3429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CHOOSING THE RIGHT NUMBER OF CLUSTERS</a:t>
            </a:r>
          </a:p>
          <a:p>
            <a:pPr marL="342900" indent="-3429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THE ELBOW METHOD</a:t>
            </a:r>
          </a:p>
          <a:p>
            <a:pPr marL="342900" indent="-3429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CONCLUSION</a:t>
            </a:r>
          </a:p>
          <a:p>
            <a:pPr marL="342900" indent="-342900">
              <a:buFont typeface="+mj-lt"/>
              <a:buAutoNum type="arabicPeriod"/>
            </a:pPr>
            <a:endParaRPr lang="en-IN" dirty="0"/>
          </a:p>
        </p:txBody>
      </p:sp>
    </p:spTree>
    <p:extLst>
      <p:ext uri="{BB962C8B-B14F-4D97-AF65-F5344CB8AC3E}">
        <p14:creationId xmlns:p14="http://schemas.microsoft.com/office/powerpoint/2010/main" val="15162827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13C49-BB68-4CED-902B-6999E555E8E4}"/>
              </a:ext>
            </a:extLst>
          </p:cNvPr>
          <p:cNvSpPr>
            <a:spLocks noGrp="1"/>
          </p:cNvSpPr>
          <p:nvPr>
            <p:ph type="title"/>
          </p:nvPr>
        </p:nvSpPr>
        <p:spPr>
          <a:xfrm>
            <a:off x="687210" y="821425"/>
            <a:ext cx="11029616" cy="1188720"/>
          </a:xfrm>
        </p:spPr>
        <p:txBody>
          <a:bodyPr>
            <a:normAutofit/>
          </a:bodyPr>
          <a:lstStyle/>
          <a:p>
            <a:r>
              <a:rPr lang="en-IN" sz="2500" b="1" dirty="0">
                <a:solidFill>
                  <a:schemeClr val="tx1"/>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19F7EE47-4E6D-4015-BF0A-F26EAD2F490D}"/>
              </a:ext>
            </a:extLst>
          </p:cNvPr>
          <p:cNvSpPr>
            <a:spLocks noGrp="1"/>
          </p:cNvSpPr>
          <p:nvPr>
            <p:ph idx="1"/>
          </p:nvPr>
        </p:nvSpPr>
        <p:spPr>
          <a:xfrm>
            <a:off x="236635" y="2213112"/>
            <a:ext cx="11029615" cy="2915479"/>
          </a:xfrm>
        </p:spPr>
        <p:txBody>
          <a:bodyPr>
            <a:normAutofit/>
          </a:bodyPr>
          <a:lstStyle/>
          <a:p>
            <a:pPr algn="just"/>
            <a:r>
              <a:rPr lang="en-IN" sz="1800" dirty="0">
                <a:solidFill>
                  <a:schemeClr val="tx1"/>
                </a:solidFill>
                <a:effectLst/>
                <a:latin typeface="Times New Roman" panose="02020603050405020304" pitchFamily="18" charset="0"/>
                <a:cs typeface="Times New Roman" panose="02020603050405020304" pitchFamily="18" charset="0"/>
              </a:rPr>
              <a:t>Customer segmentation is a method of dividing customers into groups or clusters on the basis of common characteristics. </a:t>
            </a:r>
          </a:p>
          <a:p>
            <a:pPr algn="just"/>
            <a:r>
              <a:rPr lang="en-IN" sz="1800" i="0" dirty="0">
                <a:solidFill>
                  <a:schemeClr val="tx1"/>
                </a:solidFill>
                <a:effectLst/>
                <a:latin typeface="Times New Roman" panose="02020603050405020304" pitchFamily="18" charset="0"/>
                <a:cs typeface="Times New Roman" panose="02020603050405020304" pitchFamily="18" charset="0"/>
              </a:rPr>
              <a:t>The market researcher can segment customers into the B2C model using various customer's demographic characteristics such as occupation, gender, age, location, and marital status. </a:t>
            </a:r>
          </a:p>
          <a:p>
            <a:pPr algn="just"/>
            <a:r>
              <a:rPr lang="en-IN" sz="1800" i="0" dirty="0">
                <a:solidFill>
                  <a:schemeClr val="tx1"/>
                </a:solidFill>
                <a:effectLst/>
                <a:latin typeface="Times New Roman" panose="02020603050405020304" pitchFamily="18" charset="0"/>
                <a:cs typeface="Times New Roman" panose="02020603050405020304" pitchFamily="18" charset="0"/>
              </a:rPr>
              <a:t>Psychographic characteristics such as social class, lifestyle and personality characteristics and behavioural characteristics such as spending, consumption habits, product/service usage, and previously purchased products. </a:t>
            </a:r>
          </a:p>
          <a:p>
            <a:pPr algn="just"/>
            <a:r>
              <a:rPr lang="en-IN" sz="1800" i="0" dirty="0">
                <a:solidFill>
                  <a:schemeClr val="tx1"/>
                </a:solidFill>
                <a:effectLst/>
                <a:latin typeface="Times New Roman" panose="02020603050405020304" pitchFamily="18" charset="0"/>
                <a:cs typeface="Times New Roman" panose="02020603050405020304" pitchFamily="18" charset="0"/>
              </a:rPr>
              <a:t>In the B2B model using various company's characteristics such as the size of the company, type of industry, and location</a:t>
            </a:r>
            <a:r>
              <a:rPr lang="en-IN" sz="1800" i="0" dirty="0">
                <a:solidFill>
                  <a:srgbClr val="3D4251"/>
                </a:solidFill>
                <a:effectLst/>
                <a:latin typeface="Times New Roman" panose="02020603050405020304" pitchFamily="18" charset="0"/>
                <a:cs typeface="Times New Roman" panose="02020603050405020304" pitchFamily="18" charset="0"/>
              </a:rPr>
              <a:t>.</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37000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B30CB-135B-470F-BA7C-212FF31CB500}"/>
              </a:ext>
            </a:extLst>
          </p:cNvPr>
          <p:cNvSpPr>
            <a:spLocks noGrp="1"/>
          </p:cNvSpPr>
          <p:nvPr>
            <p:ph type="title"/>
          </p:nvPr>
        </p:nvSpPr>
        <p:spPr>
          <a:xfrm>
            <a:off x="581191" y="601731"/>
            <a:ext cx="11029616" cy="842756"/>
          </a:xfrm>
        </p:spPr>
        <p:txBody>
          <a:bodyPr>
            <a:normAutofit fontScale="90000"/>
          </a:bodyPr>
          <a:lstStyle/>
          <a:p>
            <a:r>
              <a:rPr lang="en-IN" b="1" dirty="0">
                <a:solidFill>
                  <a:schemeClr val="tx1"/>
                </a:solidFill>
                <a:latin typeface="Times New Roman" panose="02020603050405020304" pitchFamily="18" charset="0"/>
                <a:cs typeface="Times New Roman" panose="02020603050405020304" pitchFamily="18" charset="0"/>
              </a:rPr>
              <a:t>SEGMENTATION is an ongoing process to manage the customer base</a:t>
            </a:r>
          </a:p>
        </p:txBody>
      </p:sp>
      <p:sp>
        <p:nvSpPr>
          <p:cNvPr id="3" name="Content Placeholder 2">
            <a:extLst>
              <a:ext uri="{FF2B5EF4-FFF2-40B4-BE49-F238E27FC236}">
                <a16:creationId xmlns:a16="http://schemas.microsoft.com/office/drawing/2014/main" id="{1026FAE8-A997-4BD6-A94A-F4785304610B}"/>
              </a:ext>
            </a:extLst>
          </p:cNvPr>
          <p:cNvSpPr>
            <a:spLocks noGrp="1"/>
          </p:cNvSpPr>
          <p:nvPr>
            <p:ph idx="1"/>
          </p:nvPr>
        </p:nvSpPr>
        <p:spPr>
          <a:xfrm>
            <a:off x="581192" y="1943298"/>
            <a:ext cx="11029615" cy="4179206"/>
          </a:xfrm>
        </p:spPr>
        <p:txBody>
          <a:bodyPr>
            <a:noAutofit/>
          </a:bodyPr>
          <a:lstStyle/>
          <a:p>
            <a:pPr algn="just"/>
            <a:r>
              <a:rPr lang="en-IN" sz="1800" b="0" i="0" u="none" strike="noStrike" baseline="0" dirty="0">
                <a:solidFill>
                  <a:schemeClr val="tx1"/>
                </a:solidFill>
                <a:latin typeface="Times New Roman" panose="02020603050405020304" pitchFamily="18" charset="0"/>
                <a:cs typeface="Times New Roman" panose="02020603050405020304" pitchFamily="18" charset="0"/>
              </a:rPr>
              <a:t>A segment is a group of customers who display similar attributes to each other...</a:t>
            </a:r>
          </a:p>
          <a:p>
            <a:pPr lvl="1" algn="just"/>
            <a:r>
              <a:rPr lang="en-IN" sz="1800" b="0" i="0" u="none" strike="noStrike" baseline="0" dirty="0">
                <a:solidFill>
                  <a:schemeClr val="tx1"/>
                </a:solidFill>
                <a:latin typeface="Times New Roman" panose="02020603050405020304" pitchFamily="18" charset="0"/>
                <a:cs typeface="Times New Roman" panose="02020603050405020304" pitchFamily="18" charset="0"/>
              </a:rPr>
              <a:t>They may react similarly in a product/service offering</a:t>
            </a:r>
          </a:p>
          <a:p>
            <a:pPr lvl="1" algn="just"/>
            <a:r>
              <a:rPr lang="en-IN" sz="1800" b="0" i="0" u="none" strike="noStrike" baseline="0" dirty="0">
                <a:solidFill>
                  <a:schemeClr val="tx1"/>
                </a:solidFill>
                <a:latin typeface="Times New Roman" panose="02020603050405020304" pitchFamily="18" charset="0"/>
                <a:cs typeface="Times New Roman" panose="02020603050405020304" pitchFamily="18" charset="0"/>
              </a:rPr>
              <a:t>They may provide comparable values (profitability) to the company</a:t>
            </a:r>
          </a:p>
          <a:p>
            <a:pPr lvl="1" algn="just"/>
            <a:r>
              <a:rPr lang="en-IN" sz="1800" b="0" i="0" u="none" strike="noStrike" baseline="0" dirty="0">
                <a:solidFill>
                  <a:schemeClr val="tx1"/>
                </a:solidFill>
                <a:latin typeface="Times New Roman" panose="02020603050405020304" pitchFamily="18" charset="0"/>
                <a:cs typeface="Times New Roman" panose="02020603050405020304" pitchFamily="18" charset="0"/>
              </a:rPr>
              <a:t>They may bear the same needs or behave in alike ways.</a:t>
            </a:r>
          </a:p>
          <a:p>
            <a:pPr algn="just"/>
            <a:r>
              <a:rPr lang="en-IN" sz="1800" b="0" i="0" u="none" strike="noStrike" baseline="0" dirty="0">
                <a:solidFill>
                  <a:schemeClr val="tx1"/>
                </a:solidFill>
                <a:latin typeface="Times New Roman" panose="02020603050405020304" pitchFamily="18" charset="0"/>
                <a:cs typeface="Times New Roman" panose="02020603050405020304" pitchFamily="18" charset="0"/>
              </a:rPr>
              <a:t>There is no one right way to segment (not should there be)</a:t>
            </a:r>
          </a:p>
          <a:p>
            <a:pPr lvl="1" algn="just"/>
            <a:r>
              <a:rPr lang="en-IN" sz="1800" b="0" i="0" u="none" strike="noStrike" baseline="0" dirty="0">
                <a:solidFill>
                  <a:schemeClr val="tx1"/>
                </a:solidFill>
                <a:latin typeface="Times New Roman" panose="02020603050405020304" pitchFamily="18" charset="0"/>
                <a:cs typeface="Times New Roman" panose="02020603050405020304" pitchFamily="18" charset="0"/>
              </a:rPr>
              <a:t>Many different approaches and techniques</a:t>
            </a:r>
          </a:p>
          <a:p>
            <a:pPr lvl="1" algn="just"/>
            <a:r>
              <a:rPr lang="en-IN" sz="1800" b="0" i="0" u="none" strike="noStrike" baseline="0" dirty="0">
                <a:solidFill>
                  <a:schemeClr val="tx1"/>
                </a:solidFill>
                <a:latin typeface="Times New Roman" panose="02020603050405020304" pitchFamily="18" charset="0"/>
                <a:cs typeface="Times New Roman" panose="02020603050405020304" pitchFamily="18" charset="0"/>
              </a:rPr>
              <a:t>Choosing an approach requires a mix of art, science, common sense, experience and</a:t>
            </a:r>
          </a:p>
          <a:p>
            <a:pPr marL="324000" lvl="1" indent="0" algn="just">
              <a:buNone/>
            </a:pPr>
            <a:r>
              <a:rPr lang="en-IN" sz="1800" b="0" i="0" u="none" strike="noStrike" baseline="0" dirty="0">
                <a:solidFill>
                  <a:schemeClr val="tx1"/>
                </a:solidFill>
                <a:latin typeface="Times New Roman" panose="02020603050405020304" pitchFamily="18" charset="0"/>
                <a:cs typeface="Times New Roman" panose="02020603050405020304" pitchFamily="18" charset="0"/>
              </a:rPr>
              <a:t>		practical knowledge</a:t>
            </a:r>
          </a:p>
          <a:p>
            <a:pPr lvl="1" algn="just"/>
            <a:r>
              <a:rPr lang="en-IN" sz="1800" b="0" i="0" u="none" strike="noStrike" baseline="0" dirty="0">
                <a:solidFill>
                  <a:schemeClr val="tx1"/>
                </a:solidFill>
                <a:latin typeface="Times New Roman" panose="02020603050405020304" pitchFamily="18" charset="0"/>
                <a:cs typeface="Times New Roman" panose="02020603050405020304" pitchFamily="18" charset="0"/>
              </a:rPr>
              <a:t>Also depends on market, business needs, availability of data</a:t>
            </a:r>
          </a:p>
          <a:p>
            <a:pPr lvl="1" algn="just"/>
            <a:r>
              <a:rPr lang="en-IN" sz="1800" b="0" i="0" u="none" strike="noStrike" baseline="0" dirty="0">
                <a:solidFill>
                  <a:schemeClr val="tx1"/>
                </a:solidFill>
                <a:latin typeface="Times New Roman" panose="02020603050405020304" pitchFamily="18" charset="0"/>
                <a:cs typeface="Times New Roman" panose="02020603050405020304" pitchFamily="18" charset="0"/>
              </a:rPr>
              <a:t>The aim is not necessarily to build one holistic model to meet all needs, several</a:t>
            </a:r>
          </a:p>
          <a:p>
            <a:pPr marL="324000" lvl="1" indent="0" algn="just">
              <a:buNone/>
            </a:pPr>
            <a:r>
              <a:rPr lang="en-IN" sz="1800" b="0" i="0" u="none" strike="noStrike" baseline="0" dirty="0">
                <a:solidFill>
                  <a:schemeClr val="tx1"/>
                </a:solidFill>
                <a:latin typeface="Times New Roman" panose="02020603050405020304" pitchFamily="18" charset="0"/>
                <a:cs typeface="Times New Roman" panose="02020603050405020304" pitchFamily="18" charset="0"/>
              </a:rPr>
              <a:t>		models used in conjunction with each other can work well.</a:t>
            </a:r>
            <a:endParaRPr lang="en-IN" sz="1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5645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9F87E-6B1C-4A9F-A6E6-6F9034CD91FB}"/>
              </a:ext>
            </a:extLst>
          </p:cNvPr>
          <p:cNvSpPr>
            <a:spLocks noGrp="1"/>
          </p:cNvSpPr>
          <p:nvPr>
            <p:ph type="title"/>
          </p:nvPr>
        </p:nvSpPr>
        <p:spPr/>
        <p:txBody>
          <a:bodyPr>
            <a:normAutofit/>
          </a:bodyPr>
          <a:lstStyle/>
          <a:p>
            <a:r>
              <a:rPr lang="en-IN" sz="2500" b="1" dirty="0">
                <a:solidFill>
                  <a:schemeClr val="tx1"/>
                </a:solidFill>
                <a:latin typeface="Times New Roman" panose="02020603050405020304" pitchFamily="18" charset="0"/>
                <a:cs typeface="Times New Roman" panose="02020603050405020304" pitchFamily="18" charset="0"/>
              </a:rPr>
              <a:t>Need of customer segmentation</a:t>
            </a:r>
          </a:p>
        </p:txBody>
      </p:sp>
      <p:sp>
        <p:nvSpPr>
          <p:cNvPr id="3" name="Content Placeholder 2">
            <a:extLst>
              <a:ext uri="{FF2B5EF4-FFF2-40B4-BE49-F238E27FC236}">
                <a16:creationId xmlns:a16="http://schemas.microsoft.com/office/drawing/2014/main" id="{CF54F238-90BA-40A3-8566-7D3AE60F1D67}"/>
              </a:ext>
            </a:extLst>
          </p:cNvPr>
          <p:cNvSpPr>
            <a:spLocks noGrp="1"/>
          </p:cNvSpPr>
          <p:nvPr>
            <p:ph idx="1"/>
          </p:nvPr>
        </p:nvSpPr>
        <p:spPr/>
        <p:txBody>
          <a:bodyPr>
            <a:normAutofit lnSpcReduction="10000"/>
          </a:bodyPr>
          <a:lstStyle/>
          <a:p>
            <a:pPr algn="just">
              <a:buFont typeface="Arial" panose="020B0604020202020204" pitchFamily="34" charset="0"/>
              <a:buChar char="•"/>
            </a:pPr>
            <a:r>
              <a:rPr lang="en-IN" b="0" i="0" dirty="0">
                <a:solidFill>
                  <a:schemeClr val="tx1"/>
                </a:solidFill>
                <a:effectLst/>
                <a:latin typeface="Times New Roman" panose="02020603050405020304" pitchFamily="18" charset="0"/>
                <a:cs typeface="Times New Roman" panose="02020603050405020304" pitchFamily="18" charset="0"/>
              </a:rPr>
              <a:t>It will help in identifying the most potential customers.</a:t>
            </a:r>
          </a:p>
          <a:p>
            <a:pPr algn="just">
              <a:buFont typeface="Arial" panose="020B0604020202020204" pitchFamily="34" charset="0"/>
              <a:buChar char="•"/>
            </a:pPr>
            <a:r>
              <a:rPr lang="en-IN" b="0" i="0" dirty="0">
                <a:solidFill>
                  <a:schemeClr val="tx1"/>
                </a:solidFill>
                <a:effectLst/>
                <a:latin typeface="Times New Roman" panose="02020603050405020304" pitchFamily="18" charset="0"/>
                <a:cs typeface="Times New Roman" panose="02020603050405020304" pitchFamily="18" charset="0"/>
              </a:rPr>
              <a:t>It will help managers to easily communicate with a targeted group of the audience.</a:t>
            </a:r>
          </a:p>
          <a:p>
            <a:pPr algn="just">
              <a:buFont typeface="Arial" panose="020B0604020202020204" pitchFamily="34" charset="0"/>
              <a:buChar char="•"/>
            </a:pPr>
            <a:r>
              <a:rPr lang="en-IN" b="0" i="0" dirty="0">
                <a:solidFill>
                  <a:schemeClr val="tx1"/>
                </a:solidFill>
                <a:effectLst/>
                <a:latin typeface="Times New Roman" panose="02020603050405020304" pitchFamily="18" charset="0"/>
                <a:cs typeface="Times New Roman" panose="02020603050405020304" pitchFamily="18" charset="0"/>
              </a:rPr>
              <a:t>Also, help in selecting the best medium for communicating with the targeted segment.</a:t>
            </a:r>
          </a:p>
          <a:p>
            <a:pPr algn="just">
              <a:buFont typeface="Arial" panose="020B0604020202020204" pitchFamily="34" charset="0"/>
              <a:buChar char="•"/>
            </a:pPr>
            <a:r>
              <a:rPr lang="en-IN" b="0" i="0" dirty="0">
                <a:solidFill>
                  <a:schemeClr val="tx1"/>
                </a:solidFill>
                <a:effectLst/>
                <a:latin typeface="Times New Roman" panose="02020603050405020304" pitchFamily="18" charset="0"/>
                <a:cs typeface="Times New Roman" panose="02020603050405020304" pitchFamily="18" charset="0"/>
              </a:rPr>
              <a:t>It improves the quality of service, loyalty, and retention.</a:t>
            </a:r>
          </a:p>
          <a:p>
            <a:pPr algn="just">
              <a:buFont typeface="Arial" panose="020B0604020202020204" pitchFamily="34" charset="0"/>
              <a:buChar char="•"/>
            </a:pPr>
            <a:r>
              <a:rPr lang="en-IN" b="0" i="0" dirty="0">
                <a:solidFill>
                  <a:schemeClr val="tx1"/>
                </a:solidFill>
                <a:effectLst/>
                <a:latin typeface="Times New Roman" panose="02020603050405020304" pitchFamily="18" charset="0"/>
                <a:cs typeface="Times New Roman" panose="02020603050405020304" pitchFamily="18" charset="0"/>
              </a:rPr>
              <a:t>Improve customer relationship via better understanding needs of segments.</a:t>
            </a:r>
          </a:p>
          <a:p>
            <a:pPr algn="just">
              <a:buFont typeface="Arial" panose="020B0604020202020204" pitchFamily="34" charset="0"/>
              <a:buChar char="•"/>
            </a:pPr>
            <a:r>
              <a:rPr lang="en-IN" b="0" i="0" dirty="0">
                <a:solidFill>
                  <a:schemeClr val="tx1"/>
                </a:solidFill>
                <a:effectLst/>
                <a:latin typeface="Times New Roman" panose="02020603050405020304" pitchFamily="18" charset="0"/>
                <a:cs typeface="Times New Roman" panose="02020603050405020304" pitchFamily="18" charset="0"/>
              </a:rPr>
              <a:t>It provides opportunities for upselling and cross-selling.</a:t>
            </a:r>
          </a:p>
          <a:p>
            <a:pPr algn="just">
              <a:buFont typeface="Arial" panose="020B0604020202020204" pitchFamily="34" charset="0"/>
              <a:buChar char="•"/>
            </a:pPr>
            <a:r>
              <a:rPr lang="en-IN" b="0" i="0" dirty="0">
                <a:solidFill>
                  <a:schemeClr val="tx1"/>
                </a:solidFill>
                <a:effectLst/>
                <a:latin typeface="Times New Roman" panose="02020603050405020304" pitchFamily="18" charset="0"/>
                <a:cs typeface="Times New Roman" panose="02020603050405020304" pitchFamily="18" charset="0"/>
              </a:rPr>
              <a:t>It will help managers to design special offers for targeted customers, to encourage them to buy more products.</a:t>
            </a:r>
          </a:p>
          <a:p>
            <a:pPr algn="just">
              <a:buFont typeface="Arial" panose="020B0604020202020204" pitchFamily="34" charset="0"/>
              <a:buChar char="•"/>
            </a:pPr>
            <a:r>
              <a:rPr lang="en-IN" b="0" i="0" dirty="0">
                <a:solidFill>
                  <a:schemeClr val="tx1"/>
                </a:solidFill>
                <a:effectLst/>
                <a:latin typeface="Times New Roman" panose="02020603050405020304" pitchFamily="18" charset="0"/>
                <a:cs typeface="Times New Roman" panose="02020603050405020304" pitchFamily="18" charset="0"/>
              </a:rPr>
              <a:t>It helps companies to stay a step ahead of competitors.</a:t>
            </a:r>
          </a:p>
          <a:p>
            <a:pPr algn="just">
              <a:buFont typeface="Arial" panose="020B0604020202020204" pitchFamily="34" charset="0"/>
              <a:buChar char="•"/>
            </a:pPr>
            <a:r>
              <a:rPr lang="en-IN" b="0" i="0" dirty="0">
                <a:solidFill>
                  <a:schemeClr val="tx1"/>
                </a:solidFill>
                <a:effectLst/>
                <a:latin typeface="Times New Roman" panose="02020603050405020304" pitchFamily="18" charset="0"/>
                <a:cs typeface="Times New Roman" panose="02020603050405020304" pitchFamily="18" charset="0"/>
              </a:rPr>
              <a:t>It also helps in identifying new products that customers could be interested in.</a:t>
            </a:r>
          </a:p>
          <a:p>
            <a:endParaRPr lang="en-IN" dirty="0"/>
          </a:p>
        </p:txBody>
      </p:sp>
    </p:spTree>
    <p:extLst>
      <p:ext uri="{BB962C8B-B14F-4D97-AF65-F5344CB8AC3E}">
        <p14:creationId xmlns:p14="http://schemas.microsoft.com/office/powerpoint/2010/main" val="19522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10006-A50E-4131-9CD1-5AEF91E3CE18}"/>
              </a:ext>
            </a:extLst>
          </p:cNvPr>
          <p:cNvSpPr>
            <a:spLocks noGrp="1"/>
          </p:cNvSpPr>
          <p:nvPr>
            <p:ph type="title"/>
          </p:nvPr>
        </p:nvSpPr>
        <p:spPr/>
        <p:txBody>
          <a:bodyPr>
            <a:normAutofit/>
          </a:bodyPr>
          <a:lstStyle/>
          <a:p>
            <a:r>
              <a:rPr lang="en-IN" sz="2500" b="1" dirty="0">
                <a:solidFill>
                  <a:schemeClr val="tx1"/>
                </a:solidFill>
                <a:latin typeface="Times New Roman" panose="02020603050405020304" pitchFamily="18" charset="0"/>
                <a:cs typeface="Times New Roman" panose="02020603050405020304" pitchFamily="18" charset="0"/>
              </a:rPr>
              <a:t>K-MEANS CLUSTERING</a:t>
            </a:r>
          </a:p>
        </p:txBody>
      </p:sp>
      <p:sp>
        <p:nvSpPr>
          <p:cNvPr id="3" name="Content Placeholder 2">
            <a:extLst>
              <a:ext uri="{FF2B5EF4-FFF2-40B4-BE49-F238E27FC236}">
                <a16:creationId xmlns:a16="http://schemas.microsoft.com/office/drawing/2014/main" id="{68F68132-5D95-4B7E-9008-651C199BF51F}"/>
              </a:ext>
            </a:extLst>
          </p:cNvPr>
          <p:cNvSpPr>
            <a:spLocks noGrp="1"/>
          </p:cNvSpPr>
          <p:nvPr>
            <p:ph idx="1"/>
          </p:nvPr>
        </p:nvSpPr>
        <p:spPr>
          <a:xfrm>
            <a:off x="581192" y="1797524"/>
            <a:ext cx="11029615" cy="3634486"/>
          </a:xfrm>
        </p:spPr>
        <p:txBody>
          <a:bodyPr/>
          <a:lstStyle/>
          <a:p>
            <a:pPr algn="just"/>
            <a:r>
              <a:rPr lang="en-IN" b="1" i="0" dirty="0">
                <a:solidFill>
                  <a:schemeClr val="tx1"/>
                </a:solidFill>
                <a:effectLst/>
                <a:latin typeface="Times New Roman" panose="02020603050405020304" pitchFamily="18" charset="0"/>
                <a:cs typeface="Times New Roman" panose="02020603050405020304" pitchFamily="18" charset="0"/>
              </a:rPr>
              <a:t>Clustering</a:t>
            </a:r>
            <a:r>
              <a:rPr lang="en-IN" b="0" i="0" dirty="0">
                <a:solidFill>
                  <a:schemeClr val="tx1"/>
                </a:solidFill>
                <a:effectLst/>
                <a:latin typeface="Times New Roman" panose="02020603050405020304" pitchFamily="18" charset="0"/>
                <a:cs typeface="Times New Roman" panose="02020603050405020304" pitchFamily="18" charset="0"/>
              </a:rPr>
              <a:t> or </a:t>
            </a:r>
            <a:r>
              <a:rPr lang="en-IN" b="1" i="0" dirty="0">
                <a:solidFill>
                  <a:schemeClr val="tx1"/>
                </a:solidFill>
                <a:effectLst/>
                <a:latin typeface="Times New Roman" panose="02020603050405020304" pitchFamily="18" charset="0"/>
                <a:cs typeface="Times New Roman" panose="02020603050405020304" pitchFamily="18" charset="0"/>
              </a:rPr>
              <a:t>cluster</a:t>
            </a:r>
            <a:r>
              <a:rPr lang="en-IN" b="0" i="0" dirty="0">
                <a:solidFill>
                  <a:schemeClr val="tx1"/>
                </a:solidFill>
                <a:effectLst/>
                <a:latin typeface="Times New Roman" panose="02020603050405020304" pitchFamily="18" charset="0"/>
                <a:cs typeface="Times New Roman" panose="02020603050405020304" pitchFamily="18" charset="0"/>
              </a:rPr>
              <a:t> analysis is an unsupervised </a:t>
            </a:r>
            <a:r>
              <a:rPr lang="en-IN" b="1" i="0" dirty="0">
                <a:solidFill>
                  <a:schemeClr val="tx1"/>
                </a:solidFill>
                <a:effectLst/>
                <a:latin typeface="Times New Roman" panose="02020603050405020304" pitchFamily="18" charset="0"/>
                <a:cs typeface="Times New Roman" panose="02020603050405020304" pitchFamily="18" charset="0"/>
              </a:rPr>
              <a:t>learning</a:t>
            </a:r>
            <a:r>
              <a:rPr lang="en-IN" b="0" i="0" dirty="0">
                <a:solidFill>
                  <a:schemeClr val="tx1"/>
                </a:solidFill>
                <a:effectLst/>
                <a:latin typeface="Times New Roman" panose="02020603050405020304" pitchFamily="18" charset="0"/>
                <a:cs typeface="Times New Roman" panose="02020603050405020304" pitchFamily="18" charset="0"/>
              </a:rPr>
              <a:t> problem. It is often </a:t>
            </a:r>
            <a:r>
              <a:rPr lang="en-IN" b="1" i="0" dirty="0">
                <a:solidFill>
                  <a:schemeClr val="tx1"/>
                </a:solidFill>
                <a:effectLst/>
                <a:latin typeface="Times New Roman" panose="02020603050405020304" pitchFamily="18" charset="0"/>
                <a:cs typeface="Times New Roman" panose="02020603050405020304" pitchFamily="18" charset="0"/>
              </a:rPr>
              <a:t>used</a:t>
            </a:r>
            <a:r>
              <a:rPr lang="en-IN" b="0" i="0" dirty="0">
                <a:solidFill>
                  <a:schemeClr val="tx1"/>
                </a:solidFill>
                <a:effectLst/>
                <a:latin typeface="Times New Roman" panose="02020603050405020304" pitchFamily="18" charset="0"/>
                <a:cs typeface="Times New Roman" panose="02020603050405020304" pitchFamily="18" charset="0"/>
              </a:rPr>
              <a:t> as a data analysis technique for discovering interesting patterns in data, such as groups of customers based on their behaviour. </a:t>
            </a:r>
          </a:p>
          <a:p>
            <a:pPr algn="just"/>
            <a:r>
              <a:rPr lang="en-IN" b="0" i="0" dirty="0">
                <a:solidFill>
                  <a:schemeClr val="tx1"/>
                </a:solidFill>
                <a:effectLst/>
                <a:latin typeface="Times New Roman" panose="02020603050405020304" pitchFamily="18" charset="0"/>
                <a:cs typeface="Times New Roman" panose="02020603050405020304" pitchFamily="18" charset="0"/>
              </a:rPr>
              <a:t>There are many </a:t>
            </a:r>
            <a:r>
              <a:rPr lang="en-IN" b="1" i="0" dirty="0">
                <a:solidFill>
                  <a:schemeClr val="tx1"/>
                </a:solidFill>
                <a:effectLst/>
                <a:latin typeface="Times New Roman" panose="02020603050405020304" pitchFamily="18" charset="0"/>
                <a:cs typeface="Times New Roman" panose="02020603050405020304" pitchFamily="18" charset="0"/>
              </a:rPr>
              <a:t>clustering</a:t>
            </a:r>
            <a:r>
              <a:rPr lang="en-IN" b="0" i="0" dirty="0">
                <a:solidFill>
                  <a:schemeClr val="tx1"/>
                </a:solidFill>
                <a:effectLst/>
                <a:latin typeface="Times New Roman" panose="02020603050405020304" pitchFamily="18" charset="0"/>
                <a:cs typeface="Times New Roman" panose="02020603050405020304" pitchFamily="18" charset="0"/>
              </a:rPr>
              <a:t> algorithms to choose from and no single best </a:t>
            </a:r>
            <a:r>
              <a:rPr lang="en-IN" b="1" i="0" dirty="0">
                <a:solidFill>
                  <a:schemeClr val="tx1"/>
                </a:solidFill>
                <a:effectLst/>
                <a:latin typeface="Times New Roman" panose="02020603050405020304" pitchFamily="18" charset="0"/>
                <a:cs typeface="Times New Roman" panose="02020603050405020304" pitchFamily="18" charset="0"/>
              </a:rPr>
              <a:t>clustering</a:t>
            </a:r>
            <a:r>
              <a:rPr lang="en-IN" b="0" i="0" dirty="0">
                <a:solidFill>
                  <a:schemeClr val="tx1"/>
                </a:solidFill>
                <a:effectLst/>
                <a:latin typeface="Times New Roman" panose="02020603050405020304" pitchFamily="18" charset="0"/>
                <a:cs typeface="Times New Roman" panose="02020603050405020304" pitchFamily="18" charset="0"/>
              </a:rPr>
              <a:t> algorithm for all cases.</a:t>
            </a:r>
          </a:p>
          <a:p>
            <a:pPr algn="just"/>
            <a:r>
              <a:rPr lang="en-IN" b="1" i="0" dirty="0">
                <a:solidFill>
                  <a:schemeClr val="tx1"/>
                </a:solidFill>
                <a:effectLst/>
                <a:latin typeface="Times New Roman" panose="02020603050405020304" pitchFamily="18" charset="0"/>
                <a:cs typeface="Times New Roman" panose="02020603050405020304" pitchFamily="18" charset="0"/>
              </a:rPr>
              <a:t>K</a:t>
            </a:r>
            <a:r>
              <a:rPr lang="en-IN" b="0" i="0" dirty="0">
                <a:solidFill>
                  <a:schemeClr val="tx1"/>
                </a:solidFill>
                <a:effectLst/>
                <a:latin typeface="Times New Roman" panose="02020603050405020304" pitchFamily="18" charset="0"/>
                <a:cs typeface="Times New Roman" panose="02020603050405020304" pitchFamily="18" charset="0"/>
              </a:rPr>
              <a:t>-</a:t>
            </a:r>
            <a:r>
              <a:rPr lang="en-IN" b="1" i="0" dirty="0">
                <a:solidFill>
                  <a:schemeClr val="tx1"/>
                </a:solidFill>
                <a:effectLst/>
                <a:latin typeface="Times New Roman" panose="02020603050405020304" pitchFamily="18" charset="0"/>
                <a:cs typeface="Times New Roman" panose="02020603050405020304" pitchFamily="18" charset="0"/>
              </a:rPr>
              <a:t>Means clustering</a:t>
            </a:r>
            <a:r>
              <a:rPr lang="en-IN" b="0" i="0" dirty="0">
                <a:solidFill>
                  <a:schemeClr val="tx1"/>
                </a:solidFill>
                <a:effectLst/>
                <a:latin typeface="Times New Roman" panose="02020603050405020304" pitchFamily="18" charset="0"/>
                <a:cs typeface="Times New Roman" panose="02020603050405020304" pitchFamily="18" charset="0"/>
              </a:rPr>
              <a:t> is an unsupervised </a:t>
            </a:r>
            <a:r>
              <a:rPr lang="en-IN" b="1" i="0" dirty="0">
                <a:solidFill>
                  <a:schemeClr val="tx1"/>
                </a:solidFill>
                <a:effectLst/>
                <a:latin typeface="Times New Roman" panose="02020603050405020304" pitchFamily="18" charset="0"/>
                <a:cs typeface="Times New Roman" panose="02020603050405020304" pitchFamily="18" charset="0"/>
              </a:rPr>
              <a:t>learning algorithm</a:t>
            </a:r>
            <a:r>
              <a:rPr lang="en-IN" b="0" i="0" dirty="0">
                <a:solidFill>
                  <a:schemeClr val="tx1"/>
                </a:solidFill>
                <a:effectLst/>
                <a:latin typeface="Times New Roman" panose="02020603050405020304" pitchFamily="18" charset="0"/>
                <a:cs typeface="Times New Roman" panose="02020603050405020304" pitchFamily="18" charset="0"/>
              </a:rPr>
              <a:t> that, as the name hints, finds a fixed number (</a:t>
            </a:r>
            <a:r>
              <a:rPr lang="en-IN" b="1" i="0" dirty="0">
                <a:solidFill>
                  <a:schemeClr val="tx1"/>
                </a:solidFill>
                <a:effectLst/>
                <a:latin typeface="Times New Roman" panose="02020603050405020304" pitchFamily="18" charset="0"/>
                <a:cs typeface="Times New Roman" panose="02020603050405020304" pitchFamily="18" charset="0"/>
              </a:rPr>
              <a:t>k</a:t>
            </a:r>
            <a:r>
              <a:rPr lang="en-IN" b="0" i="0" dirty="0">
                <a:solidFill>
                  <a:schemeClr val="tx1"/>
                </a:solidFill>
                <a:effectLst/>
                <a:latin typeface="Times New Roman" panose="02020603050405020304" pitchFamily="18" charset="0"/>
                <a:cs typeface="Times New Roman" panose="02020603050405020304" pitchFamily="18" charset="0"/>
              </a:rPr>
              <a:t>) of </a:t>
            </a:r>
            <a:r>
              <a:rPr lang="en-IN" b="1" i="0" dirty="0">
                <a:solidFill>
                  <a:schemeClr val="tx1"/>
                </a:solidFill>
                <a:effectLst/>
                <a:latin typeface="Times New Roman" panose="02020603050405020304" pitchFamily="18" charset="0"/>
                <a:cs typeface="Times New Roman" panose="02020603050405020304" pitchFamily="18" charset="0"/>
              </a:rPr>
              <a:t>clusters</a:t>
            </a:r>
            <a:r>
              <a:rPr lang="en-IN" b="0" i="0" dirty="0">
                <a:solidFill>
                  <a:schemeClr val="tx1"/>
                </a:solidFill>
                <a:effectLst/>
                <a:latin typeface="Times New Roman" panose="02020603050405020304" pitchFamily="18" charset="0"/>
                <a:cs typeface="Times New Roman" panose="02020603050405020304" pitchFamily="18" charset="0"/>
              </a:rPr>
              <a:t> in a set of data.</a:t>
            </a:r>
          </a:p>
          <a:p>
            <a:pPr algn="just"/>
            <a:r>
              <a:rPr lang="en-IN" b="0" i="0" dirty="0">
                <a:solidFill>
                  <a:schemeClr val="tx1"/>
                </a:solidFill>
                <a:effectLst/>
                <a:latin typeface="Times New Roman" panose="02020603050405020304" pitchFamily="18" charset="0"/>
                <a:cs typeface="Times New Roman" panose="02020603050405020304" pitchFamily="18" charset="0"/>
              </a:rPr>
              <a:t> A </a:t>
            </a:r>
            <a:r>
              <a:rPr lang="en-IN" b="1" i="0" dirty="0">
                <a:solidFill>
                  <a:schemeClr val="tx1"/>
                </a:solidFill>
                <a:effectLst/>
                <a:latin typeface="Times New Roman" panose="02020603050405020304" pitchFamily="18" charset="0"/>
                <a:cs typeface="Times New Roman" panose="02020603050405020304" pitchFamily="18" charset="0"/>
              </a:rPr>
              <a:t>cluster</a:t>
            </a:r>
            <a:r>
              <a:rPr lang="en-IN" b="0" i="0" dirty="0">
                <a:solidFill>
                  <a:schemeClr val="tx1"/>
                </a:solidFill>
                <a:effectLst/>
                <a:latin typeface="Times New Roman" panose="02020603050405020304" pitchFamily="18" charset="0"/>
                <a:cs typeface="Times New Roman" panose="02020603050405020304" pitchFamily="18" charset="0"/>
              </a:rPr>
              <a:t> is a group of data points that are grouped together due to similarities in their features.</a:t>
            </a: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7362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3AFD0-2F85-4D87-A6C7-CB4EDF33CF76}"/>
              </a:ext>
            </a:extLst>
          </p:cNvPr>
          <p:cNvSpPr>
            <a:spLocks noGrp="1"/>
          </p:cNvSpPr>
          <p:nvPr>
            <p:ph type="title"/>
          </p:nvPr>
        </p:nvSpPr>
        <p:spPr/>
        <p:txBody>
          <a:bodyPr>
            <a:normAutofit/>
          </a:bodyPr>
          <a:lstStyle/>
          <a:p>
            <a:r>
              <a:rPr lang="en-IN" sz="2500" b="1" dirty="0">
                <a:solidFill>
                  <a:schemeClr val="tx1"/>
                </a:solidFill>
                <a:latin typeface="Times New Roman" panose="02020603050405020304" pitchFamily="18" charset="0"/>
                <a:cs typeface="Times New Roman" panose="02020603050405020304" pitchFamily="18" charset="0"/>
              </a:rPr>
              <a:t>What k-means does</a:t>
            </a:r>
          </a:p>
        </p:txBody>
      </p:sp>
      <p:pic>
        <p:nvPicPr>
          <p:cNvPr id="4" name="Picture 3">
            <a:extLst>
              <a:ext uri="{FF2B5EF4-FFF2-40B4-BE49-F238E27FC236}">
                <a16:creationId xmlns:a16="http://schemas.microsoft.com/office/drawing/2014/main" id="{28B065E7-FD1F-4825-B5BE-11686B24A8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912" y="2120348"/>
            <a:ext cx="8993921" cy="4108174"/>
          </a:xfrm>
          <a:prstGeom prst="rect">
            <a:avLst/>
          </a:prstGeom>
        </p:spPr>
      </p:pic>
    </p:spTree>
    <p:extLst>
      <p:ext uri="{BB962C8B-B14F-4D97-AF65-F5344CB8AC3E}">
        <p14:creationId xmlns:p14="http://schemas.microsoft.com/office/powerpoint/2010/main" val="2200413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5A48D-E206-4024-8930-89C9CCA952E2}"/>
              </a:ext>
            </a:extLst>
          </p:cNvPr>
          <p:cNvSpPr>
            <a:spLocks noGrp="1"/>
          </p:cNvSpPr>
          <p:nvPr>
            <p:ph type="title"/>
          </p:nvPr>
        </p:nvSpPr>
        <p:spPr/>
        <p:txBody>
          <a:bodyPr>
            <a:normAutofit/>
          </a:bodyPr>
          <a:lstStyle/>
          <a:p>
            <a:r>
              <a:rPr lang="en-IN" sz="2500" b="1" dirty="0">
                <a:solidFill>
                  <a:schemeClr val="tx1"/>
                </a:solidFill>
                <a:latin typeface="Times New Roman" panose="02020603050405020304" pitchFamily="18" charset="0"/>
                <a:cs typeface="Times New Roman" panose="02020603050405020304" pitchFamily="18" charset="0"/>
              </a:rPr>
              <a:t>STEPS OF K-MEANS CLUSTERING</a:t>
            </a:r>
          </a:p>
        </p:txBody>
      </p:sp>
      <p:sp>
        <p:nvSpPr>
          <p:cNvPr id="3" name="Content Placeholder 2">
            <a:extLst>
              <a:ext uri="{FF2B5EF4-FFF2-40B4-BE49-F238E27FC236}">
                <a16:creationId xmlns:a16="http://schemas.microsoft.com/office/drawing/2014/main" id="{F3DD5E59-8C31-4442-A2F6-DD05ED5949C8}"/>
              </a:ext>
            </a:extLst>
          </p:cNvPr>
          <p:cNvSpPr>
            <a:spLocks noGrp="1"/>
          </p:cNvSpPr>
          <p:nvPr>
            <p:ph idx="1"/>
          </p:nvPr>
        </p:nvSpPr>
        <p:spPr>
          <a:xfrm>
            <a:off x="581192" y="1890876"/>
            <a:ext cx="11029615" cy="3634486"/>
          </a:xfrm>
        </p:spPr>
        <p:txBody>
          <a:bodyPr/>
          <a:lstStyle/>
          <a:p>
            <a:pPr algn="just"/>
            <a:r>
              <a:rPr lang="en-IN" b="1" dirty="0">
                <a:solidFill>
                  <a:schemeClr val="tx1"/>
                </a:solidFill>
                <a:latin typeface="Times New Roman" panose="02020603050405020304" pitchFamily="18" charset="0"/>
                <a:cs typeface="Times New Roman" panose="02020603050405020304" pitchFamily="18" charset="0"/>
              </a:rPr>
              <a:t>STEP 1:</a:t>
            </a:r>
            <a:r>
              <a:rPr lang="en-IN" dirty="0">
                <a:solidFill>
                  <a:schemeClr val="tx1"/>
                </a:solidFill>
                <a:latin typeface="Times New Roman" panose="02020603050405020304" pitchFamily="18" charset="0"/>
                <a:cs typeface="Times New Roman" panose="02020603050405020304" pitchFamily="18" charset="0"/>
              </a:rPr>
              <a:t> Choose the number of K clusters.</a:t>
            </a:r>
          </a:p>
          <a:p>
            <a:pPr algn="just"/>
            <a:r>
              <a:rPr lang="en-IN" b="1" dirty="0">
                <a:solidFill>
                  <a:schemeClr val="tx1"/>
                </a:solidFill>
                <a:latin typeface="Times New Roman" panose="02020603050405020304" pitchFamily="18" charset="0"/>
                <a:cs typeface="Times New Roman" panose="02020603050405020304" pitchFamily="18" charset="0"/>
              </a:rPr>
              <a:t>STEP 2:</a:t>
            </a:r>
            <a:r>
              <a:rPr lang="en-IN" dirty="0">
                <a:solidFill>
                  <a:schemeClr val="tx1"/>
                </a:solidFill>
                <a:latin typeface="Times New Roman" panose="02020603050405020304" pitchFamily="18" charset="0"/>
                <a:cs typeface="Times New Roman" panose="02020603050405020304" pitchFamily="18" charset="0"/>
              </a:rPr>
              <a:t> Select at random K points, the centroid (not necessarily from the data set).</a:t>
            </a:r>
          </a:p>
          <a:p>
            <a:pPr algn="just"/>
            <a:r>
              <a:rPr lang="en-IN" b="1" dirty="0">
                <a:solidFill>
                  <a:schemeClr val="tx1"/>
                </a:solidFill>
                <a:latin typeface="Times New Roman" panose="02020603050405020304" pitchFamily="18" charset="0"/>
                <a:cs typeface="Times New Roman" panose="02020603050405020304" pitchFamily="18" charset="0"/>
              </a:rPr>
              <a:t>STEP 3: </a:t>
            </a:r>
            <a:r>
              <a:rPr lang="en-IN" dirty="0">
                <a:solidFill>
                  <a:schemeClr val="tx1"/>
                </a:solidFill>
                <a:latin typeface="Times New Roman" panose="02020603050405020304" pitchFamily="18" charset="0"/>
                <a:cs typeface="Times New Roman" panose="02020603050405020304" pitchFamily="18" charset="0"/>
              </a:rPr>
              <a:t>Assign each data point to the closest centroid, that forms K clusters.</a:t>
            </a:r>
          </a:p>
          <a:p>
            <a:pPr algn="just"/>
            <a:r>
              <a:rPr lang="en-IN" b="1" dirty="0">
                <a:solidFill>
                  <a:schemeClr val="tx1"/>
                </a:solidFill>
                <a:latin typeface="Times New Roman" panose="02020603050405020304" pitchFamily="18" charset="0"/>
                <a:cs typeface="Times New Roman" panose="02020603050405020304" pitchFamily="18" charset="0"/>
              </a:rPr>
              <a:t>STEP 4:</a:t>
            </a:r>
            <a:r>
              <a:rPr lang="en-IN" dirty="0">
                <a:solidFill>
                  <a:schemeClr val="tx1"/>
                </a:solidFill>
                <a:latin typeface="Times New Roman" panose="02020603050405020304" pitchFamily="18" charset="0"/>
                <a:cs typeface="Times New Roman" panose="02020603050405020304" pitchFamily="18" charset="0"/>
              </a:rPr>
              <a:t> Compute and place the new centroid of each cluster.</a:t>
            </a:r>
          </a:p>
          <a:p>
            <a:pPr algn="just"/>
            <a:r>
              <a:rPr lang="en-IN" b="1" dirty="0">
                <a:solidFill>
                  <a:schemeClr val="tx1"/>
                </a:solidFill>
                <a:latin typeface="Times New Roman" panose="02020603050405020304" pitchFamily="18" charset="0"/>
                <a:cs typeface="Times New Roman" panose="02020603050405020304" pitchFamily="18" charset="0"/>
              </a:rPr>
              <a:t>STEP 5:</a:t>
            </a:r>
            <a:r>
              <a:rPr lang="en-IN" dirty="0">
                <a:solidFill>
                  <a:schemeClr val="tx1"/>
                </a:solidFill>
                <a:latin typeface="Times New Roman" panose="02020603050405020304" pitchFamily="18" charset="0"/>
                <a:cs typeface="Times New Roman" panose="02020603050405020304" pitchFamily="18" charset="0"/>
              </a:rPr>
              <a:t> Reassign each data point to the new closest centroid.</a:t>
            </a:r>
          </a:p>
          <a:p>
            <a:pPr marL="0" indent="0" algn="just">
              <a:buNone/>
            </a:pPr>
            <a:r>
              <a:rPr lang="en-IN" dirty="0">
                <a:solidFill>
                  <a:schemeClr val="tx1"/>
                </a:solidFill>
                <a:latin typeface="Times New Roman" panose="02020603050405020304" pitchFamily="18" charset="0"/>
                <a:cs typeface="Times New Roman" panose="02020603050405020304" pitchFamily="18" charset="0"/>
              </a:rPr>
              <a:t>		If any reassignment took place, go to </a:t>
            </a:r>
            <a:r>
              <a:rPr lang="en-IN" b="1" dirty="0">
                <a:solidFill>
                  <a:schemeClr val="tx1"/>
                </a:solidFill>
                <a:latin typeface="Times New Roman" panose="02020603050405020304" pitchFamily="18" charset="0"/>
                <a:cs typeface="Times New Roman" panose="02020603050405020304" pitchFamily="18" charset="0"/>
              </a:rPr>
              <a:t>STEP 4</a:t>
            </a:r>
            <a:r>
              <a:rPr lang="en-IN" dirty="0">
                <a:solidFill>
                  <a:schemeClr val="tx1"/>
                </a:solidFill>
                <a:latin typeface="Times New Roman" panose="02020603050405020304" pitchFamily="18" charset="0"/>
                <a:cs typeface="Times New Roman" panose="02020603050405020304" pitchFamily="18" charset="0"/>
              </a:rPr>
              <a:t>, otherwise go to </a:t>
            </a:r>
            <a:r>
              <a:rPr lang="en-IN" b="1" dirty="0">
                <a:solidFill>
                  <a:schemeClr val="tx1"/>
                </a:solidFill>
                <a:latin typeface="Times New Roman" panose="02020603050405020304" pitchFamily="18" charset="0"/>
                <a:cs typeface="Times New Roman" panose="02020603050405020304" pitchFamily="18" charset="0"/>
              </a:rPr>
              <a:t>finish</a:t>
            </a:r>
            <a:r>
              <a:rPr lang="en-IN" dirty="0">
                <a:solidFill>
                  <a:schemeClr val="tx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27173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6A2EB-065C-4A66-9A05-AE23F90C7920}"/>
              </a:ext>
            </a:extLst>
          </p:cNvPr>
          <p:cNvSpPr>
            <a:spLocks noGrp="1"/>
          </p:cNvSpPr>
          <p:nvPr>
            <p:ph type="title"/>
          </p:nvPr>
        </p:nvSpPr>
        <p:spPr>
          <a:xfrm>
            <a:off x="920451" y="822424"/>
            <a:ext cx="11029616" cy="988332"/>
          </a:xfrm>
        </p:spPr>
        <p:txBody>
          <a:bodyPr>
            <a:normAutofit/>
          </a:bodyPr>
          <a:lstStyle/>
          <a:p>
            <a:r>
              <a:rPr lang="en-IN" sz="2500" b="1" dirty="0">
                <a:solidFill>
                  <a:schemeClr val="tx1"/>
                </a:solidFill>
                <a:latin typeface="Times New Roman" panose="02020603050405020304" pitchFamily="18" charset="0"/>
                <a:cs typeface="Times New Roman" panose="02020603050405020304" pitchFamily="18" charset="0"/>
              </a:rPr>
              <a:t>CHOOSING THE RIGHT NUMBER OF CLUSTERS</a:t>
            </a:r>
          </a:p>
        </p:txBody>
      </p:sp>
      <p:pic>
        <p:nvPicPr>
          <p:cNvPr id="4" name="Picture 3">
            <a:extLst>
              <a:ext uri="{FF2B5EF4-FFF2-40B4-BE49-F238E27FC236}">
                <a16:creationId xmlns:a16="http://schemas.microsoft.com/office/drawing/2014/main" id="{77FE0C31-F5A9-4369-88DE-14DE73F4EF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548" y="2342993"/>
            <a:ext cx="8521148" cy="3785349"/>
          </a:xfrm>
          <a:prstGeom prst="rect">
            <a:avLst/>
          </a:prstGeom>
        </p:spPr>
      </p:pic>
    </p:spTree>
    <p:extLst>
      <p:ext uri="{BB962C8B-B14F-4D97-AF65-F5344CB8AC3E}">
        <p14:creationId xmlns:p14="http://schemas.microsoft.com/office/powerpoint/2010/main" val="1245083177"/>
      </p:ext>
    </p:extLst>
  </p:cSld>
  <p:clrMapOvr>
    <a:masterClrMapping/>
  </p:clrMapOvr>
</p:sld>
</file>

<file path=ppt/theme/theme1.xml><?xml version="1.0" encoding="utf-8"?>
<a:theme xmlns:a="http://schemas.openxmlformats.org/drawingml/2006/main" name="DividendVTI">
  <a:themeElements>
    <a:clrScheme name="AnalogousFromLightSeedLeftStep">
      <a:dk1>
        <a:srgbClr val="000000"/>
      </a:dk1>
      <a:lt1>
        <a:srgbClr val="FFFFFF"/>
      </a:lt1>
      <a:dk2>
        <a:srgbClr val="243641"/>
      </a:dk2>
      <a:lt2>
        <a:srgbClr val="E5E8E2"/>
      </a:lt2>
      <a:accent1>
        <a:srgbClr val="B16EEE"/>
      </a:accent1>
      <a:accent2>
        <a:srgbClr val="5E4EEB"/>
      </a:accent2>
      <a:accent3>
        <a:srgbClr val="6E96EE"/>
      </a:accent3>
      <a:accent4>
        <a:srgbClr val="23B0E5"/>
      </a:accent4>
      <a:accent5>
        <a:srgbClr val="36B5A2"/>
      </a:accent5>
      <a:accent6>
        <a:srgbClr val="31B86C"/>
      </a:accent6>
      <a:hlink>
        <a:srgbClr val="6F8C54"/>
      </a:hlink>
      <a:folHlink>
        <a:srgbClr val="7F7F7F"/>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106</TotalTime>
  <Words>766</Words>
  <Application>Microsoft Office PowerPoint</Application>
  <PresentationFormat>Widescreen</PresentationFormat>
  <Paragraphs>59</Paragraphs>
  <Slides>11</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Bodoni MT</vt:lpstr>
      <vt:lpstr>Franklin Gothic Book</vt:lpstr>
      <vt:lpstr>Franklin Gothic Demi</vt:lpstr>
      <vt:lpstr>Times New Roman</vt:lpstr>
      <vt:lpstr>Wingdings 2</vt:lpstr>
      <vt:lpstr>DividendVTI</vt:lpstr>
      <vt:lpstr>CUSTOMER SEGMENTATION USING K-MEANS CLUSTERING</vt:lpstr>
      <vt:lpstr>CONTENTS</vt:lpstr>
      <vt:lpstr>INTRODUCTION</vt:lpstr>
      <vt:lpstr>SEGMENTATION is an ongoing process to manage the customer base</vt:lpstr>
      <vt:lpstr>Need of customer segmentation</vt:lpstr>
      <vt:lpstr>K-MEANS CLUSTERING</vt:lpstr>
      <vt:lpstr>What k-means does</vt:lpstr>
      <vt:lpstr>STEPS OF K-MEANS CLUSTERING</vt:lpstr>
      <vt:lpstr>CHOOSING THE RIGHT NUMBER OF CLUSTERS</vt:lpstr>
      <vt:lpstr>THE ELBOW METHOD</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SEGMENTATION USING K-MEANS CLUSTERING</dc:title>
  <dc:creator>syed aleem</dc:creator>
  <cp:lastModifiedBy>syed aleem</cp:lastModifiedBy>
  <cp:revision>14</cp:revision>
  <dcterms:created xsi:type="dcterms:W3CDTF">2020-08-25T12:13:30Z</dcterms:created>
  <dcterms:modified xsi:type="dcterms:W3CDTF">2020-08-27T14:40:29Z</dcterms:modified>
</cp:coreProperties>
</file>

<file path=docProps/thumbnail.jpeg>
</file>